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8" r:id="rId3"/>
    <p:sldId id="281" r:id="rId4"/>
    <p:sldId id="282" r:id="rId5"/>
    <p:sldId id="283" r:id="rId6"/>
    <p:sldId id="284" r:id="rId7"/>
    <p:sldId id="280" r:id="rId8"/>
    <p:sldId id="277" r:id="rId9"/>
    <p:sldId id="279" r:id="rId10"/>
    <p:sldId id="285" r:id="rId11"/>
    <p:sldId id="27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2323BEF-C419-42FB-8E3D-8DEAE7248D53}" type="datetimeFigureOut">
              <a:rPr lang="en-US"/>
              <a:pPr>
                <a:defRPr/>
              </a:pPr>
              <a:t>5/2/2012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39157E7-EAFC-4C30-8F29-F9C07EAD10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355A8F-74D2-4FFD-B788-2BFC374A6324}" type="datetimeFigureOut">
              <a:rPr lang="en-US"/>
              <a:pPr>
                <a:defRPr/>
              </a:pPr>
              <a:t>5/2/2012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45A59FC-D7A5-48E2-83AD-BCEC04892F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E123A-9441-42AA-ACE8-62C7FD33A72B}" type="datetimeFigureOut">
              <a:rPr lang="en-US"/>
              <a:pPr>
                <a:defRPr/>
              </a:pPr>
              <a:t>5/2/2012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3340E-70B2-45DD-AE57-0EDB35A250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07602-1526-4F4A-95F8-A39B3728719E}" type="datetimeFigureOut">
              <a:rPr lang="en-US"/>
              <a:pPr>
                <a:defRPr/>
              </a:pPr>
              <a:t>5/2/2012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26059-F9B1-4A14-B1B3-342D3EB872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C6A28-8DD6-48E5-A928-53AB64C89274}" type="datetimeFigureOut">
              <a:rPr lang="en-US"/>
              <a:pPr>
                <a:defRPr/>
              </a:pPr>
              <a:t>5/2/2012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37DC2-D239-4A78-97EB-A1A8464C20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A1A50-2E01-47EE-A71C-0E15C6D9120F}" type="datetimeFigureOut">
              <a:rPr lang="en-US"/>
              <a:pPr>
                <a:defRPr/>
              </a:pPr>
              <a:t>5/2/2012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F25F9-059B-483A-98E6-DA1AB5996E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FEA26-7CEC-41FA-B6CF-783825EC79F6}" type="datetimeFigureOut">
              <a:rPr lang="en-US"/>
              <a:pPr>
                <a:defRPr/>
              </a:pPr>
              <a:t>5/2/2012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95839-A3DC-4160-A0CF-2259EA4A90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0C8B5-8D0F-407E-943D-6D28F5C908B2}" type="datetimeFigureOut">
              <a:rPr lang="en-US"/>
              <a:pPr>
                <a:defRPr/>
              </a:pPr>
              <a:t>5/2/2012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48EE6-E272-4E6E-90B3-3BE2C5FBC5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61D5C-9620-4766-9259-359BFB89DC7A}" type="datetimeFigureOut">
              <a:rPr lang="en-US"/>
              <a:pPr>
                <a:defRPr/>
              </a:pPr>
              <a:t>5/2/2012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57629-ABE6-4E41-9BFF-3ED6E0F67C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01F8F-18D4-4FA6-BE2C-BB9D88C75F28}" type="datetimeFigureOut">
              <a:rPr lang="en-US"/>
              <a:pPr>
                <a:defRPr/>
              </a:pPr>
              <a:t>5/2/2012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DFBFB-C5C2-47DF-991B-34ABE72106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D40B4-5161-43C2-B2A1-0A4D0692EC1F}" type="datetimeFigureOut">
              <a:rPr lang="en-US"/>
              <a:pPr>
                <a:defRPr/>
              </a:pPr>
              <a:t>5/2/2012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58FDA-B563-4151-85F5-BF282AF688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49310-53E0-4647-90EC-625A41EBF142}" type="datetimeFigureOut">
              <a:rPr lang="en-US"/>
              <a:pPr>
                <a:defRPr/>
              </a:pPr>
              <a:t>5/2/2012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B830C-6F51-45F6-862E-3A3F63A1BB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61197-3ABF-4EAB-A0C9-E509B0235BC3}" type="datetimeFigureOut">
              <a:rPr lang="en-US"/>
              <a:pPr>
                <a:defRPr/>
              </a:pPr>
              <a:t>5/2/2012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7D421-FEDF-42B6-B3CD-FBE7D521AA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119208-2282-4253-8942-1A2FDF937C0E}" type="datetimeFigureOut">
              <a:rPr lang="en-US"/>
              <a:pPr>
                <a:defRPr/>
              </a:pPr>
              <a:t>5/2/2012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53DEFF-0577-4C88-91DE-130160D7D3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uofw.na4.acrobat.com/common/help/en/support/meeting_test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 eaLnBrk="1" hangingPunct="1"/>
            <a:r>
              <a:rPr lang="en-US" dirty="0" smtClean="0"/>
              <a:t>What Are “Best Practices” for Online Learning?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10400" cy="17526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EDC&amp;I 505 J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2 May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5/9:</a:t>
            </a:r>
            <a:br>
              <a:rPr lang="en-US" dirty="0" smtClean="0"/>
            </a:br>
            <a:r>
              <a:rPr lang="en-US" dirty="0" smtClean="0"/>
              <a:t>Synchronous Online Session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Gear check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Make sure you can connect to Adobe Connect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 </a:t>
            </a:r>
            <a:r>
              <a:rPr lang="en-US" dirty="0" smtClean="0">
                <a:hlinkClick r:id="rId2"/>
              </a:rPr>
              <a:t>http://uofw.na4.acrobat.com/common/help/en/support/meeting_test.htm</a:t>
            </a: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Procedures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Number of presenters; time allocations; roles &amp; responsibilities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Formats (on-screen materials)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Recommend that we try sharing screens (not post to whiteboard)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Audio connectivity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Recommend that we use the conference call rather than laptop mics and speakers</a:t>
            </a:r>
          </a:p>
          <a:p>
            <a:r>
              <a:rPr lang="en-US" dirty="0" smtClean="0"/>
              <a:t>Recording: We’ll record the session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dirty="0" smtClean="0"/>
              <a:t>For Next Week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Get online by 4:30 pm</a:t>
            </a:r>
          </a:p>
          <a:p>
            <a:pPr marL="342900" lvl="1" indent="-342900" eaLnBrk="1" hangingPunct="1">
              <a:buFont typeface="Arial" charset="0"/>
              <a:buChar char="•"/>
              <a:defRPr/>
            </a:pPr>
            <a:r>
              <a:rPr lang="en-US" sz="3200" dirty="0" smtClean="0"/>
              <a:t>Expectations:  plan for about a </a:t>
            </a:r>
            <a:r>
              <a:rPr lang="en-US" sz="3200" dirty="0" smtClean="0"/>
              <a:t>90-minute </a:t>
            </a:r>
            <a:r>
              <a:rPr lang="en-US" sz="3200" dirty="0" smtClean="0"/>
              <a:t>session</a:t>
            </a:r>
          </a:p>
          <a:p>
            <a:pPr marL="742950" lvl="2" indent="-342900" eaLnBrk="1" hangingPunct="1">
              <a:defRPr/>
            </a:pPr>
            <a:r>
              <a:rPr lang="en-US" dirty="0" smtClean="0"/>
              <a:t>This sort of session can be exhausting!</a:t>
            </a:r>
          </a:p>
          <a:p>
            <a:pPr eaLnBrk="1" hangingPunct="1">
              <a:defRPr/>
            </a:pPr>
            <a:r>
              <a:rPr lang="en-US" dirty="0" smtClean="0"/>
              <a:t>If you have difficulties, call me on my office phone:  206 685 7562</a:t>
            </a:r>
          </a:p>
          <a:p>
            <a:pPr lvl="1" eaLnBrk="1" hangingPunct="1">
              <a:defRPr/>
            </a:pPr>
            <a:r>
              <a:rPr lang="en-US" dirty="0" smtClean="0"/>
              <a:t>(Will ring through on 2</a:t>
            </a:r>
            <a:r>
              <a:rPr lang="en-US" baseline="30000" dirty="0" smtClean="0"/>
              <a:t>nd</a:t>
            </a:r>
            <a:r>
              <a:rPr lang="en-US" dirty="0" smtClean="0"/>
              <a:t> line even if we’re using first line for our web conference)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dirty="0" smtClean="0"/>
              <a:t>Our Agenda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Project Check-In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Discuss last week’s readings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Horton (Chs. 4, 10); Garrison; Cui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Last week’s presenters: Demo anything more?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Promising Practices: Scoping the Field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Discuss this week’s readings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Palloff &amp; Pratt; Koh et al.; Chang &amp; Tung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Feedback on “New Tools” presentations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Prepare for 5/9 </a:t>
            </a:r>
            <a:r>
              <a:rPr lang="en-US" dirty="0"/>
              <a:t>synchronous online </a:t>
            </a:r>
            <a:r>
              <a:rPr lang="en-US" dirty="0" smtClean="0"/>
              <a:t>session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Gear check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Procedures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Formats (on-screen materials)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Audio connectivity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“Practices” and How They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en-US" dirty="0" smtClean="0"/>
              <a:t>Another way of asking this:</a:t>
            </a:r>
          </a:p>
          <a:p>
            <a:pPr>
              <a:defRPr/>
            </a:pPr>
            <a:r>
              <a:rPr lang="en-US" dirty="0" smtClean="0"/>
              <a:t>What are </a:t>
            </a:r>
            <a:r>
              <a:rPr lang="en-US" i="1" dirty="0" smtClean="0"/>
              <a:t>existing practices </a:t>
            </a:r>
            <a:r>
              <a:rPr lang="en-US" dirty="0" smtClean="0"/>
              <a:t>for </a:t>
            </a:r>
            <a:r>
              <a:rPr lang="en-US" u="sng" dirty="0" smtClean="0"/>
              <a:t>face-to-face </a:t>
            </a:r>
            <a:r>
              <a:rPr lang="en-US" dirty="0" smtClean="0"/>
              <a:t>instruction/learning?</a:t>
            </a:r>
          </a:p>
          <a:p>
            <a:pPr>
              <a:defRPr/>
            </a:pPr>
            <a:r>
              <a:rPr lang="en-US" dirty="0" smtClean="0"/>
              <a:t>What are </a:t>
            </a:r>
            <a:r>
              <a:rPr lang="en-US" i="1" dirty="0" smtClean="0"/>
              <a:t>existing practices </a:t>
            </a:r>
            <a:r>
              <a:rPr lang="en-US" dirty="0" smtClean="0"/>
              <a:t>for </a:t>
            </a:r>
            <a:r>
              <a:rPr lang="en-US" u="sng" dirty="0" smtClean="0"/>
              <a:t>online</a:t>
            </a:r>
            <a:r>
              <a:rPr lang="en-US" dirty="0" smtClean="0"/>
              <a:t> instruction/learning?</a:t>
            </a:r>
          </a:p>
          <a:p>
            <a:pPr>
              <a:defRPr/>
            </a:pPr>
            <a:r>
              <a:rPr lang="en-US" dirty="0" smtClean="0"/>
              <a:t>And, given current tools and development trajectories, what </a:t>
            </a:r>
            <a:r>
              <a:rPr lang="en-US" i="1" dirty="0" smtClean="0"/>
              <a:t>could or should change in online education</a:t>
            </a:r>
            <a:r>
              <a:rPr lang="en-US" dirty="0" smtClean="0"/>
              <a:t> to </a:t>
            </a:r>
            <a:r>
              <a:rPr lang="en-US" u="sng" dirty="0" smtClean="0"/>
              <a:t>create a more supportive environment </a:t>
            </a:r>
            <a:r>
              <a:rPr lang="en-US" dirty="0" smtClean="0"/>
              <a:t>for learning?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What We Do OL Now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text</a:t>
            </a:r>
          </a:p>
          <a:p>
            <a:r>
              <a:rPr lang="en-US" dirty="0" smtClean="0"/>
              <a:t>Threaded “discussions”</a:t>
            </a:r>
          </a:p>
          <a:p>
            <a:r>
              <a:rPr lang="en-US" dirty="0" smtClean="0"/>
              <a:t>Various other resources (that often exist on different platforms)</a:t>
            </a:r>
          </a:p>
          <a:p>
            <a:r>
              <a:rPr lang="en-US" dirty="0" smtClean="0"/>
              <a:t>Notion is widespread and commonly accepted that OL participants make up a “community of practice” or “professional learning community”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How Do We Discuss when OL?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</a:p>
          <a:p>
            <a:pPr lvl="1"/>
            <a:r>
              <a:rPr lang="en-US" dirty="0" smtClean="0"/>
              <a:t>What does it mean to </a:t>
            </a:r>
            <a:r>
              <a:rPr lang="en-US" i="1" dirty="0" smtClean="0"/>
              <a:t>structure</a:t>
            </a:r>
            <a:r>
              <a:rPr lang="en-US" dirty="0" smtClean="0"/>
              <a:t> a multi-party OL discussion?  To </a:t>
            </a:r>
            <a:r>
              <a:rPr lang="en-US" i="1" dirty="0" smtClean="0"/>
              <a:t>manage</a:t>
            </a:r>
            <a:r>
              <a:rPr lang="en-US" dirty="0" smtClean="0"/>
              <a:t> it?  To </a:t>
            </a:r>
            <a:r>
              <a:rPr lang="en-US" i="1" dirty="0" smtClean="0"/>
              <a:t>summarize or represent</a:t>
            </a:r>
            <a:r>
              <a:rPr lang="en-US" dirty="0" smtClean="0"/>
              <a:t> it?</a:t>
            </a:r>
          </a:p>
          <a:p>
            <a:pPr lvl="1"/>
            <a:r>
              <a:rPr lang="en-US" dirty="0" smtClean="0"/>
              <a:t>If we </a:t>
            </a:r>
            <a:r>
              <a:rPr lang="en-US" i="1" dirty="0" smtClean="0"/>
              <a:t>manage</a:t>
            </a:r>
            <a:r>
              <a:rPr lang="en-US" dirty="0" smtClean="0"/>
              <a:t> a discussion closely (as it’s possible to do online), do we lose something as a result?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Are We a Community OL?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common notions of OL participants as a “community of practice” or “professional learning community” seem underspecified</a:t>
            </a:r>
          </a:p>
          <a:p>
            <a:pPr lvl="1"/>
            <a:r>
              <a:rPr lang="en-US" dirty="0" smtClean="0"/>
              <a:t>Not all are there because of intrinsic interest in subject</a:t>
            </a:r>
          </a:p>
          <a:p>
            <a:pPr lvl="1"/>
            <a:r>
              <a:rPr lang="en-US" dirty="0" smtClean="0"/>
              <a:t>Not all are there because they want to learn</a:t>
            </a:r>
          </a:p>
          <a:p>
            <a:pPr lvl="1"/>
            <a:r>
              <a:rPr lang="en-US" dirty="0" smtClean="0"/>
              <a:t>Not all see connection of materials with own interests, needs</a:t>
            </a:r>
          </a:p>
          <a:p>
            <a:pPr lvl="1"/>
            <a:r>
              <a:rPr lang="en-US" dirty="0" smtClean="0"/>
              <a:t>(…but </a:t>
            </a:r>
            <a:r>
              <a:rPr lang="en-US" i="1" dirty="0" smtClean="0"/>
              <a:t>could they </a:t>
            </a:r>
            <a:r>
              <a:rPr lang="en-US" dirty="0" smtClean="0"/>
              <a:t>become/do more OL?)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Promising Practices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/>
              <a:t>What did you find?  </a:t>
            </a:r>
          </a:p>
          <a:p>
            <a:pPr>
              <a:defRPr/>
            </a:pPr>
            <a:r>
              <a:rPr lang="en-US" dirty="0" smtClean="0"/>
              <a:t>How did you define “promising practices” for yourself as you searched, thought about this?</a:t>
            </a:r>
          </a:p>
          <a:p>
            <a:pPr>
              <a:defRPr/>
            </a:pPr>
            <a:r>
              <a:rPr lang="en-US" dirty="0" smtClean="0"/>
              <a:t>What did you find that knocked your socks off? (Something really impressive, explicit to online learning, or that seemed genuinely new to you?)</a:t>
            </a:r>
          </a:p>
          <a:p>
            <a:pPr>
              <a:defRPr/>
            </a:pPr>
            <a:r>
              <a:rPr lang="en-US" dirty="0" smtClean="0"/>
              <a:t>How much of what you found seemed like it was just tweaking some practice already well-established from face-to-face instruction?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dirty="0" smtClean="0"/>
              <a:t>Questions (from 4/25)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Horton, Ch. 4 (“Connect” activities)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Imagine that you are designing online materials to train people in a critical task that affects the safety of others (airline pilot, HazMat team member, police officer).  What sorts of “Connect” activities would be most appropriate for particular aspects of their work?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Horton, Ch. 10  (Virtual Classroom)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We’ll be using Adobe Connect for our synchronous session on 5/9.  In light of Horton’s discussion of teaching in a virtual classroom, what are the special constraints, tasks that you will need to be aware of in being either a presenter or a participant that evening?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Cui et al.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What factors are most central to </a:t>
            </a:r>
            <a:r>
              <a:rPr lang="en-US" i="1" dirty="0" smtClean="0"/>
              <a:t>your own definition </a:t>
            </a:r>
            <a:r>
              <a:rPr lang="en-US" dirty="0" smtClean="0"/>
              <a:t>of “social presence” for online learning (or in CMC in general)?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Garrison &amp; Cleveland-Innes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Did the approaches we used in our asynchronous session facilitate a “deep approach” to learning?  What could have promoted deeper engagement?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dirty="0" smtClean="0"/>
              <a:t>Questions (5/2)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Koh et al:</a:t>
            </a:r>
          </a:p>
          <a:p>
            <a:pPr lvl="1" eaLnBrk="1" hangingPunct="1">
              <a:defRPr/>
            </a:pPr>
            <a:r>
              <a:rPr lang="en-US" dirty="0" smtClean="0"/>
              <a:t>How is an OL course like - and </a:t>
            </a:r>
            <a:r>
              <a:rPr lang="en-US" i="1" dirty="0" smtClean="0"/>
              <a:t>not like</a:t>
            </a:r>
            <a:r>
              <a:rPr lang="en-US" dirty="0" smtClean="0"/>
              <a:t> – a “virtual community”?  How could OL courses develop a model of “leadership” in the vein suggested here (esp. in relation to </a:t>
            </a:r>
            <a:r>
              <a:rPr lang="en-US" i="1" dirty="0" smtClean="0"/>
              <a:t>offline</a:t>
            </a:r>
            <a:r>
              <a:rPr lang="en-US" dirty="0" smtClean="0"/>
              <a:t> activities)?</a:t>
            </a:r>
          </a:p>
          <a:p>
            <a:pPr eaLnBrk="1" hangingPunct="1">
              <a:defRPr/>
            </a:pPr>
            <a:r>
              <a:rPr lang="en-US" dirty="0" smtClean="0"/>
              <a:t>Chang &amp; Tung:  </a:t>
            </a:r>
          </a:p>
          <a:p>
            <a:pPr lvl="1" eaLnBrk="1" hangingPunct="1">
              <a:defRPr/>
            </a:pPr>
            <a:r>
              <a:rPr lang="en-US" dirty="0" smtClean="0"/>
              <a:t>Given rapid technological change, how should constructs like “computer self-efficacy” and “perceived system quality” be taken into account by OL course designers?</a:t>
            </a:r>
          </a:p>
          <a:p>
            <a:pPr eaLnBrk="1" hangingPunct="1">
              <a:defRPr/>
            </a:pPr>
            <a:r>
              <a:rPr lang="en-US" dirty="0" smtClean="0"/>
              <a:t>Palloff &amp; Pratt: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 smtClean="0"/>
              <a:t>Think about the “categories of need” for development as an online instructor that P&amp;P present (“personal – pedagogy – content – technology”).  As you think about these in relation to your own experience with OL education, in which category do you feel the greatest need for expansion/improvement, and in which do you feel proficient?  What steps would you take to expand your abilities?</a:t>
            </a:r>
          </a:p>
          <a:p>
            <a:pPr lvl="1" eaLnBrk="1" hangingPunct="1">
              <a:buFont typeface="Arial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1513</TotalTime>
  <Words>782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What Are “Best Practices” for Online Learning?</vt:lpstr>
      <vt:lpstr>Our Agenda Today</vt:lpstr>
      <vt:lpstr>“Practices” and How They Change</vt:lpstr>
      <vt:lpstr>What We Do OL Now</vt:lpstr>
      <vt:lpstr>How Do We Discuss when OL?</vt:lpstr>
      <vt:lpstr>Are We a Community OL?</vt:lpstr>
      <vt:lpstr>Promising Practices</vt:lpstr>
      <vt:lpstr>Questions (from 4/25)</vt:lpstr>
      <vt:lpstr>Questions (5/2)</vt:lpstr>
      <vt:lpstr>5/9: Synchronous Online Session </vt:lpstr>
      <vt:lpstr>For Next Week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Invisible Infrastructure of Education</dc:title>
  <dc:creator>S Kerr</dc:creator>
  <cp:lastModifiedBy>stkerr</cp:lastModifiedBy>
  <cp:revision>119</cp:revision>
  <dcterms:created xsi:type="dcterms:W3CDTF">2012-04-03T22:04:01Z</dcterms:created>
  <dcterms:modified xsi:type="dcterms:W3CDTF">2012-05-03T01:48:37Z</dcterms:modified>
</cp:coreProperties>
</file>